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B060603050402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7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983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7599"/>
            <a:ext cx="58851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Airbnb Market Analytics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46540"/>
            <a:ext cx="793335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analysis of 280K listings across 10 global cities, revealing strategic insights for hosts and investors based on 5M guest reviews.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280190" y="6327528"/>
            <a:ext cx="1057513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835E5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23899" y="6403133"/>
            <a:ext cx="77009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 CITIES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451051" y="6327528"/>
            <a:ext cx="1519714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835E5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94760" y="6403133"/>
            <a:ext cx="123229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279K LISTINGS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87B850-9E5B-756A-06A9-F8A285012405}"/>
              </a:ext>
            </a:extLst>
          </p:cNvPr>
          <p:cNvSpPr txBox="1"/>
          <p:nvPr/>
        </p:nvSpPr>
        <p:spPr>
          <a:xfrm>
            <a:off x="6172200" y="4994387"/>
            <a:ext cx="381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Team:</a:t>
            </a: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Mahale Pradnesh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929" y="-107574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1481" y="800814"/>
            <a:ext cx="7853839" cy="115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50"/>
              </a:lnSpc>
              <a:buNone/>
            </a:pPr>
            <a:r>
              <a:rPr lang="en-US" sz="7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Takeaways</a:t>
            </a:r>
            <a:endParaRPr lang="en-US" sz="7250" dirty="0"/>
          </a:p>
        </p:txBody>
      </p:sp>
      <p:sp>
        <p:nvSpPr>
          <p:cNvPr id="4" name="Shape 1"/>
          <p:cNvSpPr/>
          <p:nvPr/>
        </p:nvSpPr>
        <p:spPr>
          <a:xfrm>
            <a:off x="6131481" y="2229326"/>
            <a:ext cx="3834765" cy="2403872"/>
          </a:xfrm>
          <a:prstGeom prst="roundRect">
            <a:avLst>
              <a:gd name="adj" fmla="val 3221"/>
            </a:avLst>
          </a:prstGeom>
          <a:solidFill>
            <a:srgbClr val="EBE2E0"/>
          </a:solidFill>
          <a:ln w="7620">
            <a:solidFill>
              <a:srgbClr val="C9907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23409" y="2421255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C9907C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5452" y="2573298"/>
            <a:ext cx="248841" cy="2488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23409" y="3158490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Emerging Markets Win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6323409" y="3556873"/>
            <a:ext cx="3450908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Cape Town, Bangkok, and Mexico City offer 2-3x higher revenue potential than saturated European markets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10150554" y="2229326"/>
            <a:ext cx="3834765" cy="2403872"/>
          </a:xfrm>
          <a:prstGeom prst="roundRect">
            <a:avLst>
              <a:gd name="adj" fmla="val 3221"/>
            </a:avLst>
          </a:prstGeom>
          <a:solidFill>
            <a:srgbClr val="EBE2E0"/>
          </a:solidFill>
          <a:ln w="7620">
            <a:solidFill>
              <a:srgbClr val="C9907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342483" y="2421255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C9907C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94526" y="2573298"/>
            <a:ext cx="248841" cy="2488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42483" y="3158490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Configuration Matters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10342483" y="3556873"/>
            <a:ext cx="3450908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2-bedroom entire apartments accommodating 3-4 guests represent the optimal revenue setup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6131481" y="4817507"/>
            <a:ext cx="7853839" cy="2109073"/>
          </a:xfrm>
          <a:prstGeom prst="roundRect">
            <a:avLst>
              <a:gd name="adj" fmla="val 3671"/>
            </a:avLst>
          </a:prstGeom>
          <a:solidFill>
            <a:srgbClr val="EBE2E0"/>
          </a:solidFill>
          <a:ln w="7620">
            <a:solidFill>
              <a:srgbClr val="C9907C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323409" y="5009436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C9907C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5452" y="5161478"/>
            <a:ext cx="248841" cy="24884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23409" y="5746671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Quality Pays Premium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6323409" y="6145054"/>
            <a:ext cx="746998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90+ ratings and Superhost status unlock 20% pricing advantages that compound over time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6724293" y="7305913"/>
            <a:ext cx="78538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8369"/>
            <a:ext cx="163722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MARKET OVERVIEW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793790" y="1687354"/>
            <a:ext cx="61067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Global Market Landscape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736294"/>
            <a:ext cx="3664744" cy="241089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2970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Paris: Supply Leader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61147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65K listings (23% market share) but faces price pressure at $113/night due to oversaturation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736294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782" y="29707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Hong Kong: Premium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782" y="3815477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Undersupplied with only 7K listings (2.5%) commanding premium $746/night pricing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374005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56084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Emerging Markets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609885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Cape Town, Bangkok, Mexico City command 2-3x higher prices than European cities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098" y="685324"/>
            <a:ext cx="194321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PRICING INTELLIGENCE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785098" y="1129308"/>
            <a:ext cx="6049804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Market Pricing Dynamics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785098" y="239101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Premium Markets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85098" y="2965728"/>
            <a:ext cx="4325303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Cape Town: $2,405/night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5098" y="3403044"/>
            <a:ext cx="4325303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Bangkok: $2,078/night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5098" y="3840361"/>
            <a:ext cx="4325303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Mexico City: $1,149/night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5098" y="4423529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Value Markets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85098" y="4998244"/>
            <a:ext cx="4325303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Rome: $105/night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85098" y="5435560"/>
            <a:ext cx="4325303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Paris: $113/night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85098" y="5872877"/>
            <a:ext cx="4325303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 York: $143/night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665232" y="2531150"/>
            <a:ext cx="2701171" cy="740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$687</a:t>
            </a:r>
            <a:endParaRPr lang="en-US" sz="5800" dirty="0"/>
          </a:p>
        </p:txBody>
      </p:sp>
      <p:sp>
        <p:nvSpPr>
          <p:cNvPr id="14" name="Text 11"/>
          <p:cNvSpPr/>
          <p:nvPr/>
        </p:nvSpPr>
        <p:spPr>
          <a:xfrm>
            <a:off x="5665232" y="3551753"/>
            <a:ext cx="270117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Sweet Spot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665232" y="4126468"/>
            <a:ext cx="2701171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2-bedroom entire apartments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5665232" y="5404961"/>
            <a:ext cx="2701171" cy="740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20%</a:t>
            </a:r>
            <a:endParaRPr lang="en-US" sz="5800" dirty="0"/>
          </a:p>
        </p:txBody>
      </p:sp>
      <p:sp>
        <p:nvSpPr>
          <p:cNvPr id="17" name="Text 14"/>
          <p:cNvSpPr/>
          <p:nvPr/>
        </p:nvSpPr>
        <p:spPr>
          <a:xfrm>
            <a:off x="5665232" y="6425565"/>
            <a:ext cx="270117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Quality Premium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5665232" y="7000280"/>
            <a:ext cx="2701171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90+ rating advantage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83681"/>
            <a:ext cx="77167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Property Configuration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29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Entire Apartments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1999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Dominate with 49.69% market share, highest revenue potential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4229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2-Bedroom Setup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71999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Optimal configuration commanding $687/night premium pricing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4229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3-4 Guest Capacity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71999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Targets families and small groups, highest demand segment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02900" y="396478"/>
            <a:ext cx="973098" cy="166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DEMAND PATTERNS</a:t>
            </a:r>
            <a:endParaRPr lang="en-US" sz="800" dirty="0"/>
          </a:p>
        </p:txBody>
      </p:sp>
      <p:sp>
        <p:nvSpPr>
          <p:cNvPr id="3" name="Text 1"/>
          <p:cNvSpPr/>
          <p:nvPr/>
        </p:nvSpPr>
        <p:spPr>
          <a:xfrm>
            <a:off x="1871642" y="692942"/>
            <a:ext cx="5061347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Seasonal Trends &amp; Guest Preferences</a:t>
            </a:r>
            <a:endParaRPr lang="en-US" sz="2550" dirty="0"/>
          </a:p>
        </p:txBody>
      </p:sp>
      <p:sp>
        <p:nvSpPr>
          <p:cNvPr id="4" name="Shape 2"/>
          <p:cNvSpPr/>
          <p:nvPr/>
        </p:nvSpPr>
        <p:spPr>
          <a:xfrm>
            <a:off x="1871642" y="2511384"/>
            <a:ext cx="8224480" cy="15240"/>
          </a:xfrm>
          <a:prstGeom prst="roundRect">
            <a:avLst>
              <a:gd name="adj" fmla="val 358356"/>
            </a:avLst>
          </a:prstGeom>
          <a:solidFill>
            <a:srgbClr val="D1C8C6"/>
          </a:solidFill>
          <a:ln/>
        </p:spPr>
      </p:sp>
      <p:sp>
        <p:nvSpPr>
          <p:cNvPr id="5" name="Shape 3"/>
          <p:cNvSpPr/>
          <p:nvPr/>
        </p:nvSpPr>
        <p:spPr>
          <a:xfrm>
            <a:off x="3879393" y="2121395"/>
            <a:ext cx="15240" cy="390049"/>
          </a:xfrm>
          <a:prstGeom prst="roundRect">
            <a:avLst>
              <a:gd name="adj" fmla="val 358356"/>
            </a:avLst>
          </a:prstGeom>
          <a:solidFill>
            <a:srgbClr val="D1C8C6"/>
          </a:solidFill>
          <a:ln/>
        </p:spPr>
      </p:sp>
      <p:sp>
        <p:nvSpPr>
          <p:cNvPr id="6" name="Shape 4"/>
          <p:cNvSpPr/>
          <p:nvPr/>
        </p:nvSpPr>
        <p:spPr>
          <a:xfrm>
            <a:off x="3740805" y="2365115"/>
            <a:ext cx="292537" cy="29253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789501" y="2389464"/>
            <a:ext cx="195024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3074352" y="1402672"/>
            <a:ext cx="1625322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Peak Season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871642" y="1670801"/>
            <a:ext cx="4554259" cy="572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00"/>
              </a:lnSpc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40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Sep–Oct </a:t>
            </a: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shows highest booking activity across all markets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5976084" y="2511324"/>
            <a:ext cx="15240" cy="390049"/>
          </a:xfrm>
          <a:prstGeom prst="roundRect">
            <a:avLst>
              <a:gd name="adj" fmla="val 358356"/>
            </a:avLst>
          </a:prstGeom>
          <a:solidFill>
            <a:srgbClr val="D1C8C6"/>
          </a:solidFill>
          <a:ln/>
        </p:spPr>
      </p:sp>
      <p:sp>
        <p:nvSpPr>
          <p:cNvPr id="11" name="Shape 9"/>
          <p:cNvSpPr/>
          <p:nvPr/>
        </p:nvSpPr>
        <p:spPr>
          <a:xfrm>
            <a:off x="5837495" y="2365115"/>
            <a:ext cx="292537" cy="29253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886192" y="2389464"/>
            <a:ext cx="195024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5095498" y="3031449"/>
            <a:ext cx="1776532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Dynamic Pricing Window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4098349" y="3312555"/>
            <a:ext cx="3770948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15-25% rate increases during peak months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8072894" y="2121395"/>
            <a:ext cx="15240" cy="390049"/>
          </a:xfrm>
          <a:prstGeom prst="roundRect">
            <a:avLst>
              <a:gd name="adj" fmla="val 358356"/>
            </a:avLst>
          </a:prstGeom>
          <a:solidFill>
            <a:srgbClr val="D1C8C6"/>
          </a:solidFill>
          <a:ln/>
        </p:spPr>
      </p:sp>
      <p:sp>
        <p:nvSpPr>
          <p:cNvPr id="16" name="Shape 14"/>
          <p:cNvSpPr/>
          <p:nvPr/>
        </p:nvSpPr>
        <p:spPr>
          <a:xfrm>
            <a:off x="8525914" y="2365115"/>
            <a:ext cx="292537" cy="29253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574671" y="2404763"/>
            <a:ext cx="195024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8088134" y="1320268"/>
            <a:ext cx="1625322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</a:t>
            </a: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Strategy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015321" y="1562382"/>
            <a:ext cx="3770948" cy="416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Competitive pricing and extended-stay discounts maintain occupancy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1871642" y="4306488"/>
            <a:ext cx="1638419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Review Activity Leaders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1871642" y="4639624"/>
            <a:ext cx="3953589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Sydney: 13.9 reviews per listing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871642" y="4964546"/>
            <a:ext cx="3953589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Paris: 2.0 reviews per listing (lowest engagement)</a:t>
            </a:r>
            <a:endParaRPr lang="en-US" sz="1600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694" y="3938669"/>
            <a:ext cx="3953589" cy="39535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5791"/>
            <a:ext cx="6056948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Superhost Advantage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1492091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20%</a:t>
            </a:r>
            <a:endParaRPr lang="en-US" sz="4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87" y="1817013"/>
            <a:ext cx="3352681" cy="33526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69827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Pricing Premium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82241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Superhosts command significantly higher rates than regular hosts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40504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90+</a:t>
            </a:r>
            <a:endParaRPr lang="en-US" sz="4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1817013"/>
            <a:ext cx="3352681" cy="33526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18240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Rating Threshold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230654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Quality score unlocking premium pricing power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88918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350"/>
              </a:lnSpc>
            </a:pPr>
            <a:r>
              <a:rPr lang="en-US" sz="4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49.69%</a:t>
            </a:r>
            <a:endParaRPr lang="en-US" sz="43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1082" y="1816893"/>
            <a:ext cx="3352681" cy="335268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66653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Market Share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9679067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Entire apartments dominate guest preferences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82241" y="6898719"/>
            <a:ext cx="1306591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Achieving Superhost status requires fast response rates, minimal cancellations, and consistently high guest satisfaction. Combined with 90+ ratings, hosts can charge substantially above market averages.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05332" y="540901"/>
            <a:ext cx="150328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SUCCESS FRAMEWORK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1705332" y="891897"/>
            <a:ext cx="7679650" cy="554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Five Pillars of High-Performance Listings</a:t>
            </a:r>
            <a:endParaRPr lang="en-US" sz="3450" dirty="0"/>
          </a:p>
        </p:txBody>
      </p:sp>
      <p:sp>
        <p:nvSpPr>
          <p:cNvPr id="4" name="Shape 2"/>
          <p:cNvSpPr/>
          <p:nvPr/>
        </p:nvSpPr>
        <p:spPr>
          <a:xfrm>
            <a:off x="1882735" y="1978223"/>
            <a:ext cx="177284" cy="798195"/>
          </a:xfrm>
          <a:prstGeom prst="roundRect">
            <a:avLst>
              <a:gd name="adj" fmla="val 4202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705332" y="1861899"/>
            <a:ext cx="532090" cy="532090"/>
          </a:xfrm>
          <a:prstGeom prst="roundRect">
            <a:avLst>
              <a:gd name="adj" fmla="val 8592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8325" y="1994892"/>
            <a:ext cx="265986" cy="26598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414707" y="1889522"/>
            <a:ext cx="2217301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Premium Location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2414707" y="2272903"/>
            <a:ext cx="10510361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Near attractions, transit hubs, and business districts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2148721" y="3219807"/>
            <a:ext cx="177284" cy="798195"/>
          </a:xfrm>
          <a:prstGeom prst="roundRect">
            <a:avLst>
              <a:gd name="adj" fmla="val 4202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971318" y="3103483"/>
            <a:ext cx="532090" cy="532090"/>
          </a:xfrm>
          <a:prstGeom prst="roundRect">
            <a:avLst>
              <a:gd name="adj" fmla="val 8592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4311" y="3236476"/>
            <a:ext cx="265986" cy="26598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680692" y="3131106"/>
            <a:ext cx="2217301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90+ Quality Rating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2680692" y="3514487"/>
            <a:ext cx="10244376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20% price premium through guest satisfaction</a:t>
            </a:r>
            <a:endParaRPr lang="en-US" sz="1350" dirty="0"/>
          </a:p>
        </p:txBody>
      </p:sp>
      <p:sp>
        <p:nvSpPr>
          <p:cNvPr id="14" name="Shape 10"/>
          <p:cNvSpPr/>
          <p:nvPr/>
        </p:nvSpPr>
        <p:spPr>
          <a:xfrm>
            <a:off x="2414826" y="4461391"/>
            <a:ext cx="177284" cy="798195"/>
          </a:xfrm>
          <a:prstGeom prst="roundRect">
            <a:avLst>
              <a:gd name="adj" fmla="val 4202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2237423" y="4345067"/>
            <a:ext cx="532090" cy="532090"/>
          </a:xfrm>
          <a:prstGeom prst="roundRect">
            <a:avLst>
              <a:gd name="adj" fmla="val 8592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0415" y="4478060"/>
            <a:ext cx="265986" cy="26598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946797" y="4372689"/>
            <a:ext cx="2217301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Entire Apartment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2946797" y="4756071"/>
            <a:ext cx="9978271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Property type with highest demand and revenue</a:t>
            </a:r>
            <a:endParaRPr lang="en-US" sz="1350" dirty="0"/>
          </a:p>
        </p:txBody>
      </p:sp>
      <p:sp>
        <p:nvSpPr>
          <p:cNvPr id="19" name="Shape 14"/>
          <p:cNvSpPr/>
          <p:nvPr/>
        </p:nvSpPr>
        <p:spPr>
          <a:xfrm>
            <a:off x="2680930" y="5702975"/>
            <a:ext cx="177284" cy="798195"/>
          </a:xfrm>
          <a:prstGeom prst="roundRect">
            <a:avLst>
              <a:gd name="adj" fmla="val 4202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2503527" y="5586651"/>
            <a:ext cx="532090" cy="532090"/>
          </a:xfrm>
          <a:prstGeom prst="roundRect">
            <a:avLst>
              <a:gd name="adj" fmla="val 8592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36520" y="5719643"/>
            <a:ext cx="265986" cy="26598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3212902" y="5614273"/>
            <a:ext cx="2424351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2-Bedroom Configuration</a:t>
            </a:r>
            <a:endParaRPr lang="en-US" sz="1700" dirty="0"/>
          </a:p>
        </p:txBody>
      </p:sp>
      <p:sp>
        <p:nvSpPr>
          <p:cNvPr id="23" name="Text 17"/>
          <p:cNvSpPr/>
          <p:nvPr/>
        </p:nvSpPr>
        <p:spPr>
          <a:xfrm>
            <a:off x="3212902" y="5997654"/>
            <a:ext cx="9712166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Sweet spot for pricing and guest capacity</a:t>
            </a:r>
            <a:endParaRPr lang="en-US" sz="1350" dirty="0"/>
          </a:p>
        </p:txBody>
      </p:sp>
      <p:sp>
        <p:nvSpPr>
          <p:cNvPr id="24" name="Shape 18"/>
          <p:cNvSpPr/>
          <p:nvPr/>
        </p:nvSpPr>
        <p:spPr>
          <a:xfrm>
            <a:off x="2414826" y="6944558"/>
            <a:ext cx="177284" cy="798195"/>
          </a:xfrm>
          <a:prstGeom prst="roundRect">
            <a:avLst>
              <a:gd name="adj" fmla="val 4202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2237423" y="6828234"/>
            <a:ext cx="532090" cy="532090"/>
          </a:xfrm>
          <a:prstGeom prst="roundRect">
            <a:avLst>
              <a:gd name="adj" fmla="val 8592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70415" y="6961227"/>
            <a:ext cx="265986" cy="265986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2946797" y="6855857"/>
            <a:ext cx="2217301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Superhost Status</a:t>
            </a:r>
            <a:endParaRPr lang="en-US" sz="1700" dirty="0"/>
          </a:p>
        </p:txBody>
      </p:sp>
      <p:sp>
        <p:nvSpPr>
          <p:cNvPr id="28" name="Text 21"/>
          <p:cNvSpPr/>
          <p:nvPr/>
        </p:nvSpPr>
        <p:spPr>
          <a:xfrm>
            <a:off x="2946797" y="7239238"/>
            <a:ext cx="9978271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Professional management signaling reliability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2731"/>
            <a:ext cx="65784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Location Premium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4167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Neighborhoods near tourist attractions, public transit, and business districts command 50-200% premiums over city averages. Within cities, location matters more than property size for premium pricing.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285530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FFCFA"/>
          </a:solidFill>
          <a:ln w="30480">
            <a:solidFill>
              <a:srgbClr val="835E5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3310" y="3285530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7" name="Text 4"/>
          <p:cNvSpPr/>
          <p:nvPr/>
        </p:nvSpPr>
        <p:spPr>
          <a:xfrm>
            <a:off x="1142524" y="3542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Waterfront Districts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2524" y="4033242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Consistently outperform with scenic views and accessibility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3285530"/>
            <a:ext cx="3664863" cy="2093714"/>
          </a:xfrm>
          <a:prstGeom prst="roundRect">
            <a:avLst>
              <a:gd name="adj" fmla="val 6988"/>
            </a:avLst>
          </a:prstGeom>
          <a:solidFill>
            <a:srgbClr val="FFFCFA"/>
          </a:solidFill>
          <a:ln w="30480">
            <a:solidFill>
              <a:srgbClr val="835E5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54868" y="3285530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1" name="Text 8"/>
          <p:cNvSpPr/>
          <p:nvPr/>
        </p:nvSpPr>
        <p:spPr>
          <a:xfrm>
            <a:off x="5034082" y="3542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Historic Centers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034082" y="4033242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Cultural attractions drive sustained premium demand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606058"/>
            <a:ext cx="3664744" cy="1730812"/>
          </a:xfrm>
          <a:prstGeom prst="roundRect">
            <a:avLst>
              <a:gd name="adj" fmla="val 8453"/>
            </a:avLst>
          </a:prstGeom>
          <a:solidFill>
            <a:srgbClr val="FFFCFA"/>
          </a:solidFill>
          <a:ln w="30480">
            <a:solidFill>
              <a:srgbClr val="835E54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63310" y="5606058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5" name="Text 12"/>
          <p:cNvSpPr/>
          <p:nvPr/>
        </p:nvSpPr>
        <p:spPr>
          <a:xfrm>
            <a:off x="1142524" y="5863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Business Districts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142524" y="6353770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Corporate travel creates stable weekday occupancy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329" y="636270"/>
            <a:ext cx="2553176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 RECOMMENDATIONS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730329" y="1049298"/>
            <a:ext cx="7268051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Action Plan for Hosts &amp; Investors</a:t>
            </a:r>
            <a:endParaRPr lang="en-US" sz="4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29" y="2014180"/>
            <a:ext cx="4389834" cy="8346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38927" y="3057406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Market Entry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38927" y="3508534"/>
            <a:ext cx="3972639" cy="1335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Prioritize undersupplied markets like Hong Kong and emerging markets (Cape Town, Bangkok) over saturated European cities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164" y="2014180"/>
            <a:ext cx="4389953" cy="8346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28761" y="3057406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Dynamic Pricing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5328761" y="3508534"/>
            <a:ext cx="3972758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seasonal pricing with 15-25% premiums during Q1-Q2 peak months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0117" y="2014180"/>
            <a:ext cx="4389953" cy="8346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8715" y="3057406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Quality Focus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9718715" y="3508534"/>
            <a:ext cx="3972758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 in cleanliness, accuracy, and check-in convenience to achieve 90+ ratings and Superhost status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30329" y="5495806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Essential Amenities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730329" y="6030397"/>
            <a:ext cx="633031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High-speed Wi-Fi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30329" y="6437233"/>
            <a:ext cx="633031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AC/heating systems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30329" y="6844070"/>
            <a:ext cx="633031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 kitchen facilities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730329" y="7250906"/>
            <a:ext cx="633031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Dedicated workspace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7577376" y="5495806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Operational Excellence</a:t>
            </a:r>
            <a:endParaRPr lang="en-US" sz="2050" dirty="0"/>
          </a:p>
        </p:txBody>
      </p:sp>
      <p:sp>
        <p:nvSpPr>
          <p:cNvPr id="19" name="Text 14"/>
          <p:cNvSpPr/>
          <p:nvPr/>
        </p:nvSpPr>
        <p:spPr>
          <a:xfrm>
            <a:off x="7577376" y="6030397"/>
            <a:ext cx="633031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Instant Book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7577376" y="6437233"/>
            <a:ext cx="633031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minimum nights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7577376" y="6844070"/>
            <a:ext cx="633031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Fast response rates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7577376" y="7250906"/>
            <a:ext cx="6330315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Encourage reviews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592</Words>
  <Application>Microsoft Office PowerPoint</Application>
  <PresentationFormat>Custom</PresentationFormat>
  <Paragraphs>116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Open Sans</vt:lpstr>
      <vt:lpstr>Crimson Pro Bold</vt:lpstr>
      <vt:lpstr>Inter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Pradnesh Mahale</cp:lastModifiedBy>
  <cp:revision>9</cp:revision>
  <dcterms:created xsi:type="dcterms:W3CDTF">2026-01-12T13:12:44Z</dcterms:created>
  <dcterms:modified xsi:type="dcterms:W3CDTF">2026-01-23T05:37:34Z</dcterms:modified>
</cp:coreProperties>
</file>